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98" r:id="rId2"/>
    <p:sldId id="374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02F"/>
    <a:srgbClr val="080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92E59-A6B1-6F41-AA6B-3AB0DAC1F34B}" type="datetimeFigureOut">
              <a:rPr lang="fr-FR" smtClean="0"/>
              <a:t>9/1/13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98602-9979-934B-9E0D-B54E1DD27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4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685817" indent="-263776" eaLnBrk="0" hangingPunct="0"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055103" indent="-211021" eaLnBrk="0" hangingPunct="0"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477145" indent="-211021" eaLnBrk="0" hangingPunct="0"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899186" indent="-211021" eaLnBrk="0" hangingPunct="0"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326BEAF-41FA-ED4B-ACC5-8816F7DC5F19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75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62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72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1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27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3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01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52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12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68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1661-44B4-9F41-9697-D3411CDAEFC6}" type="datetimeFigureOut">
              <a:rPr lang="fr-FR" smtClean="0"/>
              <a:t>9/1/13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D7373-CF45-874F-ACEE-F7DB87DD8C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95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65163" y="468313"/>
            <a:ext cx="7772400" cy="1470025"/>
          </a:xfrm>
        </p:spPr>
        <p:txBody>
          <a:bodyPr/>
          <a:lstStyle/>
          <a:p>
            <a:endParaRPr lang="fr-FR" altLang="ja-JP" sz="2000">
              <a:latin typeface="Calibri" charset="0"/>
            </a:endParaRPr>
          </a:p>
        </p:txBody>
      </p:sp>
      <p:sp>
        <p:nvSpPr>
          <p:cNvPr id="15362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altLang="ja-JP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15363" name="Image 3" descr="aquarelle cern la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209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ZoneTexte 5"/>
          <p:cNvSpPr txBox="1">
            <a:spLocks noChangeArrowheads="1"/>
          </p:cNvSpPr>
          <p:nvPr/>
        </p:nvSpPr>
        <p:spPr bwMode="auto">
          <a:xfrm>
            <a:off x="-33338" y="4843523"/>
            <a:ext cx="92090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1400" dirty="0"/>
              <a:t>Acknowledgments for Collaboration: G. </a:t>
            </a:r>
            <a:r>
              <a:rPr lang="en-US" altLang="ja-JP" sz="1400" dirty="0" err="1"/>
              <a:t>Mourou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C. </a:t>
            </a:r>
            <a:r>
              <a:rPr lang="en-US" altLang="ja-JP" sz="1400" dirty="0" err="1" smtClean="0"/>
              <a:t>Barty</a:t>
            </a:r>
            <a:r>
              <a:rPr lang="en-US" altLang="ja-JP" sz="1400" dirty="0" smtClean="0"/>
              <a:t>, W</a:t>
            </a:r>
            <a:r>
              <a:rPr lang="en-US" altLang="ja-JP" sz="1400" dirty="0"/>
              <a:t>. </a:t>
            </a:r>
            <a:r>
              <a:rPr lang="en-US" altLang="ja-JP" sz="1400" dirty="0" err="1" smtClean="0"/>
              <a:t>Brocklesby</a:t>
            </a:r>
            <a:r>
              <a:rPr lang="en-US" altLang="ja-JP" sz="1400" dirty="0" smtClean="0"/>
              <a:t>,  </a:t>
            </a:r>
            <a:r>
              <a:rPr lang="en-US" altLang="ja-JP" sz="1400" dirty="0"/>
              <a:t>K. Nakajima, </a:t>
            </a:r>
            <a:r>
              <a:rPr lang="en-US" altLang="ja-JP" sz="1400" dirty="0" smtClean="0"/>
              <a:t>R. </a:t>
            </a:r>
            <a:r>
              <a:rPr lang="en-US" altLang="ja-JP" sz="1400" dirty="0" err="1" smtClean="0"/>
              <a:t>Hajima</a:t>
            </a:r>
            <a:r>
              <a:rPr lang="en-US" altLang="ja-JP" sz="1400" dirty="0" smtClean="0"/>
              <a:t>, </a:t>
            </a:r>
            <a:r>
              <a:rPr lang="en-US" altLang="ja-JP" sz="1400" dirty="0" smtClean="0"/>
              <a:t>T. Hayakawa, S</a:t>
            </a:r>
            <a:r>
              <a:rPr lang="en-US" altLang="ja-JP" sz="1400" dirty="0" smtClean="0"/>
              <a:t>. Gales, K</a:t>
            </a:r>
            <a:r>
              <a:rPr lang="en-US" altLang="ja-JP" sz="1400" dirty="0"/>
              <a:t>. Homma,  M. </a:t>
            </a:r>
            <a:r>
              <a:rPr lang="en-US" altLang="ja-JP" sz="1400" dirty="0" err="1"/>
              <a:t>Kando</a:t>
            </a:r>
            <a:r>
              <a:rPr lang="en-US" altLang="ja-JP" sz="1400" dirty="0"/>
              <a:t>, S. </a:t>
            </a:r>
            <a:r>
              <a:rPr lang="en-US" altLang="ja-JP" sz="1400" dirty="0" err="1"/>
              <a:t>Bulanov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B. </a:t>
            </a:r>
            <a:r>
              <a:rPr lang="en-US" altLang="ja-JP" sz="1400" dirty="0" err="1" smtClean="0"/>
              <a:t>Holzer</a:t>
            </a:r>
            <a:r>
              <a:rPr lang="en-US" altLang="ja-JP" sz="1400" dirty="0" smtClean="0"/>
              <a:t>, T</a:t>
            </a:r>
            <a:r>
              <a:rPr lang="en-US" altLang="ja-JP" sz="1400" dirty="0"/>
              <a:t>. </a:t>
            </a:r>
            <a:r>
              <a:rPr lang="en-US" altLang="ja-JP" sz="1400" dirty="0" err="1"/>
              <a:t>Esirkepov</a:t>
            </a:r>
            <a:r>
              <a:rPr lang="en-US" altLang="ja-JP" sz="1400" dirty="0"/>
              <a:t>, , F. </a:t>
            </a:r>
            <a:r>
              <a:rPr lang="en-US" altLang="ja-JP" sz="1400" dirty="0" err="1" smtClean="0"/>
              <a:t>Krausz</a:t>
            </a:r>
            <a:r>
              <a:rPr lang="en-US" altLang="ja-JP" sz="1400" dirty="0" smtClean="0"/>
              <a:t>, </a:t>
            </a:r>
            <a:r>
              <a:rPr lang="en-US" altLang="ja-JP" sz="1400" dirty="0" smtClean="0"/>
              <a:t>D. </a:t>
            </a:r>
            <a:r>
              <a:rPr lang="en-US" altLang="ja-JP" sz="1400" dirty="0" err="1"/>
              <a:t>H</a:t>
            </a:r>
            <a:r>
              <a:rPr lang="en-US" altLang="ja-JP" sz="1400" dirty="0" err="1" smtClean="0"/>
              <a:t>abs</a:t>
            </a:r>
            <a:r>
              <a:rPr lang="en-US" altLang="ja-JP" sz="1400" dirty="0" smtClean="0"/>
              <a:t>,</a:t>
            </a:r>
            <a:r>
              <a:rPr lang="en-US" altLang="ja-JP" sz="1400" dirty="0"/>
              <a:t> B. </a:t>
            </a:r>
            <a:r>
              <a:rPr lang="en-US" altLang="ja-JP" sz="1400" dirty="0" err="1"/>
              <a:t>LeGarrec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J. </a:t>
            </a:r>
            <a:r>
              <a:rPr lang="en-US" altLang="ja-JP" sz="1400" dirty="0" err="1"/>
              <a:t>Miquel</a:t>
            </a:r>
            <a:r>
              <a:rPr lang="en-US" altLang="ja-JP" sz="1400" dirty="0"/>
              <a:t>, W</a:t>
            </a:r>
            <a:r>
              <a:rPr lang="en-US" altLang="ja-JP" sz="1400" dirty="0"/>
              <a:t>. </a:t>
            </a:r>
            <a:r>
              <a:rPr lang="en-US" altLang="ja-JP" sz="1400" dirty="0" err="1">
                <a:solidFill>
                  <a:srgbClr val="000000"/>
                </a:solidFill>
              </a:rPr>
              <a:t>Leemans</a:t>
            </a:r>
            <a:r>
              <a:rPr lang="en-US" altLang="ja-JP" sz="1400" dirty="0" smtClean="0">
                <a:solidFill>
                  <a:srgbClr val="000000"/>
                </a:solidFill>
              </a:rPr>
              <a:t>,</a:t>
            </a:r>
            <a:r>
              <a:rPr lang="en-US" altLang="ja-JP" sz="1400" dirty="0" smtClean="0"/>
              <a:t> </a:t>
            </a:r>
            <a:r>
              <a:rPr lang="en-US" altLang="ja-JP" sz="1400" dirty="0" smtClean="0"/>
              <a:t>D</a:t>
            </a:r>
            <a:r>
              <a:rPr lang="en-US" altLang="ja-JP" sz="1400" dirty="0"/>
              <a:t>. Payne, P. Martin</a:t>
            </a:r>
            <a:r>
              <a:rPr lang="en-US" altLang="ja-JP" sz="1400" dirty="0" smtClean="0"/>
              <a:t>, </a:t>
            </a:r>
            <a:r>
              <a:rPr lang="en-US" altLang="ja-JP" sz="1400" dirty="0"/>
              <a:t>R. </a:t>
            </a:r>
            <a:r>
              <a:rPr lang="en-US" altLang="ja-JP" sz="1400" dirty="0" err="1"/>
              <a:t>Assmann</a:t>
            </a:r>
            <a:r>
              <a:rPr lang="en-US" altLang="ja-JP" sz="1400" dirty="0"/>
              <a:t>,  R. </a:t>
            </a:r>
            <a:r>
              <a:rPr lang="en-US" altLang="ja-JP" sz="1400" dirty="0" err="1"/>
              <a:t>Heuer</a:t>
            </a:r>
            <a:r>
              <a:rPr lang="en-US" altLang="ja-JP" sz="1400" dirty="0" smtClean="0"/>
              <a:t>, M. Spiro, </a:t>
            </a:r>
            <a:r>
              <a:rPr lang="en-US" altLang="ja-JP" sz="1400" dirty="0" smtClean="0"/>
              <a:t>B. </a:t>
            </a:r>
            <a:r>
              <a:rPr lang="en-US" altLang="ja-JP" sz="1400" dirty="0" err="1" smtClean="0"/>
              <a:t>Holzer</a:t>
            </a:r>
            <a:r>
              <a:rPr lang="en-US" altLang="ja-JP" sz="1400" dirty="0" smtClean="0"/>
              <a:t>, W</a:t>
            </a:r>
            <a:r>
              <a:rPr lang="en-US" altLang="ja-JP" sz="1400" dirty="0"/>
              <a:t>. Chou, </a:t>
            </a:r>
            <a:r>
              <a:rPr lang="en-US" altLang="ja-JP" sz="1400" dirty="0" smtClean="0"/>
              <a:t>M. Velasco, J.P</a:t>
            </a:r>
            <a:r>
              <a:rPr lang="en-US" altLang="ja-JP" sz="1400" dirty="0"/>
              <a:t>. </a:t>
            </a:r>
            <a:r>
              <a:rPr lang="en-US" altLang="ja-JP" sz="1400" dirty="0" err="1"/>
              <a:t>Koutchouk</a:t>
            </a:r>
            <a:r>
              <a:rPr lang="en-US" altLang="ja-JP" sz="1400" dirty="0" smtClean="0"/>
              <a:t>,  </a:t>
            </a:r>
            <a:r>
              <a:rPr lang="en-US" altLang="ja-JP" sz="1400" dirty="0" smtClean="0"/>
              <a:t>M</a:t>
            </a:r>
            <a:r>
              <a:rPr lang="en-US" altLang="ja-JP" sz="1400" dirty="0"/>
              <a:t>. Yoshida, T. </a:t>
            </a:r>
            <a:r>
              <a:rPr lang="en-US" altLang="ja-JP" sz="1400" dirty="0" err="1" smtClean="0"/>
              <a:t>Massard</a:t>
            </a:r>
            <a:r>
              <a:rPr lang="en-US" altLang="ja-JP" sz="1400" dirty="0" smtClean="0"/>
              <a:t>, </a:t>
            </a:r>
            <a:r>
              <a:rPr lang="en-US" altLang="ja-JP" sz="1400" dirty="0"/>
              <a:t>G. Cohen-</a:t>
            </a:r>
            <a:r>
              <a:rPr lang="en-US" altLang="ja-JP" sz="1400" dirty="0" err="1" smtClean="0"/>
              <a:t>Tannoudji</a:t>
            </a:r>
            <a:r>
              <a:rPr lang="en-US" altLang="ja-JP" sz="1400" dirty="0" smtClean="0"/>
              <a:t>, V. </a:t>
            </a:r>
            <a:r>
              <a:rPr lang="en-US" altLang="ja-JP" sz="1400" dirty="0" err="1" smtClean="0"/>
              <a:t>Zamfir</a:t>
            </a:r>
            <a:r>
              <a:rPr lang="en-US" altLang="ja-JP" sz="1400" dirty="0" smtClean="0"/>
              <a:t>, T. </a:t>
            </a:r>
            <a:r>
              <a:rPr lang="en-US" altLang="ja-JP" sz="1400" dirty="0" err="1" smtClean="0"/>
              <a:t>Ebisuzaki</a:t>
            </a:r>
            <a:r>
              <a:rPr lang="en-US" altLang="ja-JP" sz="1400" dirty="0" smtClean="0"/>
              <a:t>, R.X. Li, </a:t>
            </a:r>
            <a:r>
              <a:rPr lang="en-US" altLang="ja-JP" sz="1400" dirty="0" smtClean="0"/>
              <a:t>X. Q. Yan, K</a:t>
            </a:r>
            <a:r>
              <a:rPr lang="en-US" altLang="ja-JP" sz="1400" dirty="0" smtClean="0"/>
              <a:t>. </a:t>
            </a:r>
            <a:r>
              <a:rPr lang="en-US" altLang="ja-JP" sz="1400" dirty="0" err="1" smtClean="0"/>
              <a:t>Abazajian</a:t>
            </a:r>
            <a:r>
              <a:rPr lang="en-US" altLang="ja-JP" sz="1400" dirty="0" smtClean="0"/>
              <a:t>, S. </a:t>
            </a:r>
            <a:r>
              <a:rPr lang="en-US" altLang="ja-JP" sz="1400" dirty="0" err="1" smtClean="0"/>
              <a:t>Barwick</a:t>
            </a:r>
            <a:r>
              <a:rPr lang="en-US" altLang="ja-JP" sz="1400" dirty="0" smtClean="0"/>
              <a:t>, J. </a:t>
            </a:r>
            <a:r>
              <a:rPr lang="en-US" altLang="ja-JP" sz="1400" dirty="0" err="1" smtClean="0"/>
              <a:t>Limpert</a:t>
            </a:r>
            <a:r>
              <a:rPr lang="en-US" altLang="ja-JP" sz="1400" dirty="0" smtClean="0"/>
              <a:t>, D. Payne, K. Koyama, A. Suzuki, Y. Okada, K. </a:t>
            </a:r>
            <a:r>
              <a:rPr lang="en-US" altLang="ja-JP" sz="1400" dirty="0" smtClean="0"/>
              <a:t>Ishikawa, N. </a:t>
            </a:r>
            <a:r>
              <a:rPr lang="en-US" altLang="ja-JP" sz="1400" dirty="0" err="1" smtClean="0"/>
              <a:t>Rostoker</a:t>
            </a:r>
            <a:endParaRPr lang="fr-FR" altLang="ja-JP" sz="1400" dirty="0">
              <a:latin typeface="Arial" charset="0"/>
              <a:cs typeface="Arial" charset="0"/>
            </a:endParaRP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1651000" y="1963738"/>
            <a:ext cx="74930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2400" b="1" i="1" dirty="0" smtClean="0">
                <a:latin typeface="Arial" charset="0"/>
                <a:cs typeface="Arial" charset="0"/>
              </a:rPr>
              <a:t>The Einstein Lecture</a:t>
            </a:r>
          </a:p>
          <a:p>
            <a:pPr algn="r"/>
            <a:r>
              <a:rPr lang="en-US" altLang="ja-JP" sz="2400" b="1" i="1" dirty="0" err="1" smtClean="0">
                <a:latin typeface="Arial" charset="0"/>
                <a:cs typeface="Arial" charset="0"/>
              </a:rPr>
              <a:t>SIOM,Shanghai</a:t>
            </a:r>
            <a:endParaRPr lang="en-US" altLang="ja-JP" sz="2400" b="1" i="1" dirty="0">
              <a:latin typeface="Arial" charset="0"/>
              <a:cs typeface="Arial" charset="0"/>
            </a:endParaRPr>
          </a:p>
          <a:p>
            <a:pPr algn="r"/>
            <a:r>
              <a:rPr lang="en-US" altLang="ja-JP" sz="2400" b="1" i="1" dirty="0" smtClean="0">
                <a:latin typeface="Arial" charset="0"/>
                <a:cs typeface="Arial" charset="0"/>
              </a:rPr>
              <a:t>September 6, </a:t>
            </a:r>
            <a:r>
              <a:rPr lang="en-US" altLang="ja-JP" sz="2400" b="1" i="1" dirty="0">
                <a:latin typeface="Arial" charset="0"/>
                <a:cs typeface="Arial" charset="0"/>
              </a:rPr>
              <a:t>2013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0" y="0"/>
            <a:ext cx="92106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5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altLang="ja-JP" sz="5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Prospect for </a:t>
            </a:r>
          </a:p>
          <a:p>
            <a:pPr algn="ctr"/>
            <a:r>
              <a:rPr lang="en-US" altLang="ja-JP" sz="5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High Field Science </a:t>
            </a:r>
            <a:r>
              <a:rPr lang="en-US" altLang="ja-JP" sz="6000" b="1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endParaRPr lang="en-US" altLang="ja-JP" sz="5400" b="1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665163" y="2769989"/>
            <a:ext cx="750093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3200" b="1" i="1" dirty="0">
                <a:latin typeface="Arial" charset="0"/>
                <a:cs typeface="Arial" charset="0"/>
              </a:rPr>
              <a:t>T. Tajima </a:t>
            </a:r>
          </a:p>
          <a:p>
            <a:pPr algn="ctr"/>
            <a:r>
              <a:rPr lang="en-US" altLang="ja-JP" sz="2400" b="1" i="1" dirty="0">
                <a:latin typeface="Arial" charset="0"/>
                <a:cs typeface="Arial" charset="0"/>
              </a:rPr>
              <a:t> </a:t>
            </a:r>
            <a:r>
              <a:rPr lang="en-US" altLang="ja-JP" sz="2400" b="1" i="1" dirty="0" smtClean="0">
                <a:latin typeface="Arial" charset="0"/>
                <a:cs typeface="Arial" charset="0"/>
              </a:rPr>
              <a:t>Norman </a:t>
            </a:r>
            <a:r>
              <a:rPr lang="en-US" altLang="ja-JP" sz="2400" b="1" i="1" dirty="0" err="1" smtClean="0">
                <a:latin typeface="Arial" charset="0"/>
                <a:cs typeface="Arial" charset="0"/>
              </a:rPr>
              <a:t>Rostoker</a:t>
            </a:r>
            <a:r>
              <a:rPr lang="en-US" altLang="ja-JP" sz="2400" b="1" i="1" dirty="0" smtClean="0">
                <a:latin typeface="Arial" charset="0"/>
                <a:cs typeface="Arial" charset="0"/>
              </a:rPr>
              <a:t> Professor, UCI</a:t>
            </a:r>
          </a:p>
          <a:p>
            <a:pPr algn="ctr"/>
            <a:r>
              <a:rPr lang="en-US" altLang="ja-JP" sz="2400" b="1" i="1" dirty="0" smtClean="0">
                <a:latin typeface="Arial" charset="0"/>
                <a:cs typeface="Arial" charset="0"/>
              </a:rPr>
              <a:t>Deputy Director, IZEST</a:t>
            </a:r>
          </a:p>
          <a:p>
            <a:pPr algn="ctr"/>
            <a:r>
              <a:rPr lang="en-US" altLang="ja-JP" sz="2400" b="1" i="1" dirty="0" smtClean="0">
                <a:latin typeface="Arial" charset="0"/>
                <a:cs typeface="Arial" charset="0"/>
              </a:rPr>
              <a:t>Albert Einstein Professor, CAS</a:t>
            </a:r>
            <a:endParaRPr lang="en-US" altLang="ja-JP" sz="2400" b="1" i="1" dirty="0">
              <a:latin typeface="Arial" charset="0"/>
              <a:cs typeface="Arial" charset="0"/>
            </a:endParaRPr>
          </a:p>
          <a:p>
            <a:pPr algn="ctr"/>
            <a:endParaRPr lang="en-US" altLang="ja-JP" sz="2400" b="1" i="1" dirty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89971" y="6501368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 </a:t>
            </a:r>
            <a:endParaRPr lang="en-US" sz="1600" i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5930900"/>
            <a:ext cx="11938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6" descr="Capture d’écran 2012-05-01 à 11.42.2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70" y="6136712"/>
            <a:ext cx="1281130" cy="7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2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8203" y="11043"/>
            <a:ext cx="27093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Conclusions</a:t>
            </a:r>
            <a:r>
              <a:rPr lang="en-US" sz="4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69729"/>
            <a:ext cx="9144000" cy="5966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dirty="0" smtClean="0">
                <a:solidFill>
                  <a:srgbClr val="000000"/>
                </a:solidFill>
                <a:sym typeface="Wingdings"/>
              </a:rPr>
              <a:t>High </a:t>
            </a:r>
            <a:r>
              <a:rPr lang="en-US" altLang="ja-JP" sz="2800" dirty="0">
                <a:solidFill>
                  <a:srgbClr val="000000"/>
                </a:solidFill>
                <a:sym typeface="Wingdings"/>
              </a:rPr>
              <a:t>field science frontier expanding</a:t>
            </a:r>
            <a:endParaRPr lang="en-US" altLang="ja-JP" sz="2800" dirty="0">
              <a:solidFill>
                <a:srgbClr val="000000"/>
              </a:solidFill>
              <a:latin typeface="Wingdings"/>
              <a:ea typeface="Wingdings"/>
              <a:cs typeface="Wingdings"/>
              <a:sym typeface="Wingdings"/>
            </a:endParaRPr>
          </a:p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DA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dirty="0" smtClean="0">
                <a:solidFill>
                  <a:srgbClr val="DA0000"/>
                </a:solidFill>
              </a:rPr>
              <a:t>Laser</a:t>
            </a:r>
            <a:r>
              <a:rPr lang="en-US" altLang="ja-JP" sz="2800" dirty="0">
                <a:solidFill>
                  <a:srgbClr val="000000"/>
                </a:solidFill>
              </a:rPr>
              <a:t>-driven accelerators for high energy physics collider in </a:t>
            </a:r>
            <a:r>
              <a:rPr lang="en-US" altLang="ja-JP" sz="2800" dirty="0" smtClean="0">
                <a:solidFill>
                  <a:srgbClr val="000000"/>
                </a:solidFill>
              </a:rPr>
              <a:t>particular</a:t>
            </a:r>
          </a:p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u="sng" dirty="0" smtClean="0">
                <a:solidFill>
                  <a:srgbClr val="000000"/>
                </a:solidFill>
              </a:rPr>
              <a:t>Large </a:t>
            </a:r>
            <a:r>
              <a:rPr lang="en-US" altLang="ja-JP" sz="2800" u="sng" dirty="0" err="1">
                <a:solidFill>
                  <a:srgbClr val="000000"/>
                </a:solidFill>
              </a:rPr>
              <a:t>fluence</a:t>
            </a:r>
            <a:r>
              <a:rPr lang="en-US" altLang="ja-JP" sz="2800" u="sng" dirty="0">
                <a:solidFill>
                  <a:srgbClr val="000000"/>
                </a:solidFill>
              </a:rPr>
              <a:t>, high efficiency</a:t>
            </a:r>
            <a:r>
              <a:rPr lang="en-US" altLang="ja-JP" sz="2800" dirty="0">
                <a:solidFill>
                  <a:srgbClr val="000000"/>
                </a:solidFill>
              </a:rPr>
              <a:t> of </a:t>
            </a:r>
            <a:r>
              <a:rPr lang="en-US" altLang="ja-JP" sz="2800" dirty="0">
                <a:solidFill>
                  <a:srgbClr val="FF0000"/>
                </a:solidFill>
              </a:rPr>
              <a:t>CAN</a:t>
            </a:r>
            <a:r>
              <a:rPr lang="en-US" altLang="ja-JP" sz="2800" dirty="0">
                <a:solidFill>
                  <a:srgbClr val="000000"/>
                </a:solidFill>
              </a:rPr>
              <a:t> </a:t>
            </a:r>
            <a:r>
              <a:rPr lang="en-US" altLang="ja-JP" sz="2800" dirty="0">
                <a:solidFill>
                  <a:srgbClr val="DA0000"/>
                </a:solidFill>
              </a:rPr>
              <a:t>lasers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000000"/>
                </a:solidFill>
              </a:rPr>
              <a:t>important for </a:t>
            </a:r>
            <a:r>
              <a:rPr lang="en-US" altLang="ja-JP" sz="2800" u="sng" dirty="0">
                <a:solidFill>
                  <a:srgbClr val="000000"/>
                </a:solidFill>
              </a:rPr>
              <a:t>many new scientific and societal applications</a:t>
            </a:r>
          </a:p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dirty="0" smtClean="0">
                <a:solidFill>
                  <a:srgbClr val="FF0000"/>
                </a:solidFill>
                <a:ea typeface="Wingdings"/>
                <a:cs typeface="Wingdings"/>
                <a:sym typeface="Wingdings"/>
              </a:rPr>
              <a:t>CAN </a:t>
            </a:r>
            <a:r>
              <a:rPr lang="en-US" altLang="ja-JP" sz="2800" dirty="0">
                <a:solidFill>
                  <a:srgbClr val="FF0000"/>
                </a:solidFill>
                <a:ea typeface="Wingdings"/>
                <a:cs typeface="Wingdings"/>
                <a:sym typeface="Wingdings"/>
              </a:rPr>
              <a:t>laser </a:t>
            </a:r>
            <a:r>
              <a:rPr lang="en-US" altLang="ja-JP" sz="2800" dirty="0" smtClean="0">
                <a:ea typeface="Wingdings"/>
                <a:cs typeface="Wingdings"/>
                <a:sym typeface="Wingdings"/>
              </a:rPr>
              <a:t>=</a:t>
            </a:r>
            <a:r>
              <a:rPr lang="en-US" altLang="ja-JP" sz="28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altLang="ja-JP" sz="2800" u="sng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smart </a:t>
            </a:r>
            <a:r>
              <a:rPr lang="en-US" altLang="ja-JP" sz="2800" u="sng" dirty="0">
                <a:solidFill>
                  <a:srgbClr val="FF0000"/>
                </a:solidFill>
                <a:ea typeface="Wingdings"/>
                <a:cs typeface="Wingdings"/>
                <a:sym typeface="Wingdings"/>
              </a:rPr>
              <a:t>laser</a:t>
            </a:r>
            <a:r>
              <a:rPr lang="en-US" altLang="ja-JP" sz="2800" u="sng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altLang="ja-JP" sz="2800" dirty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: highly </a:t>
            </a:r>
            <a:r>
              <a:rPr lang="en-US" altLang="ja-JP" sz="28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controllable </a:t>
            </a:r>
          </a:p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dirty="0" smtClean="0">
                <a:solidFill>
                  <a:srgbClr val="000000"/>
                </a:solidFill>
              </a:rPr>
              <a:t>Higgs </a:t>
            </a:r>
            <a:r>
              <a:rPr lang="en-US" altLang="ja-JP" sz="2800" dirty="0">
                <a:solidFill>
                  <a:srgbClr val="000000"/>
                </a:solidFill>
              </a:rPr>
              <a:t>factory by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γ-γ</a:t>
            </a:r>
            <a:r>
              <a:rPr lang="en-US" sz="2800" dirty="0">
                <a:solidFill>
                  <a:srgbClr val="000000"/>
                </a:solidFill>
              </a:rPr>
              <a:t> collider emerging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dirty="0" smtClean="0">
                <a:solidFill>
                  <a:srgbClr val="000000"/>
                </a:solidFill>
              </a:rPr>
              <a:t>New </a:t>
            </a:r>
            <a:r>
              <a:rPr lang="en-US" altLang="ja-JP" sz="2800" dirty="0">
                <a:solidFill>
                  <a:srgbClr val="000000"/>
                </a:solidFill>
              </a:rPr>
              <a:t>weak-coupling field search of vacuum by </a:t>
            </a:r>
            <a:r>
              <a:rPr lang="en-US" altLang="ja-JP" sz="2800" dirty="0">
                <a:solidFill>
                  <a:srgbClr val="DA0000"/>
                </a:solidFill>
              </a:rPr>
              <a:t>laser</a:t>
            </a:r>
          </a:p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dirty="0" smtClean="0">
                <a:solidFill>
                  <a:srgbClr val="000000"/>
                </a:solidFill>
              </a:rPr>
              <a:t>Nuclear </a:t>
            </a:r>
            <a:r>
              <a:rPr lang="en-US" altLang="ja-JP" sz="2800" dirty="0">
                <a:solidFill>
                  <a:srgbClr val="000000"/>
                </a:solidFill>
              </a:rPr>
              <a:t>transmutation by </a:t>
            </a:r>
            <a:r>
              <a:rPr lang="en-US" altLang="ja-JP" sz="2800" dirty="0">
                <a:solidFill>
                  <a:srgbClr val="DA0000"/>
                </a:solidFill>
              </a:rPr>
              <a:t>laser</a:t>
            </a:r>
            <a:r>
              <a:rPr lang="en-US" altLang="ja-JP" sz="2800" dirty="0">
                <a:solidFill>
                  <a:srgbClr val="000000"/>
                </a:solidFill>
              </a:rPr>
              <a:t>-driven </a:t>
            </a:r>
            <a:r>
              <a:rPr lang="en-US" altLang="ja-JP" sz="2800" u="sng" dirty="0">
                <a:solidFill>
                  <a:srgbClr val="000000"/>
                </a:solidFill>
              </a:rPr>
              <a:t>neutron sources, ADS, ADR</a:t>
            </a:r>
          </a:p>
          <a:p>
            <a:pPr>
              <a:lnSpc>
                <a:spcPct val="80000"/>
              </a:lnSpc>
            </a:pPr>
            <a:r>
              <a:rPr lang="en-US" altLang="ja-JP" sz="28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 </a:t>
            </a:r>
            <a:r>
              <a:rPr lang="en-US" altLang="ja-JP" sz="2800" dirty="0" smtClean="0">
                <a:solidFill>
                  <a:srgbClr val="000000"/>
                </a:solidFill>
              </a:rPr>
              <a:t>Non</a:t>
            </a:r>
            <a:r>
              <a:rPr lang="en-US" altLang="ja-JP" sz="2800" dirty="0">
                <a:solidFill>
                  <a:srgbClr val="000000"/>
                </a:solidFill>
              </a:rPr>
              <a:t>-contact detection of  nuclear isotopes via </a:t>
            </a:r>
            <a:r>
              <a:rPr lang="en-US" altLang="ja-JP" sz="2800" dirty="0">
                <a:solidFill>
                  <a:srgbClr val="DA0000"/>
                </a:solidFill>
              </a:rPr>
              <a:t>laser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000000"/>
                </a:solidFill>
              </a:rPr>
              <a:t>Compton gamma rays (Fukushima)</a:t>
            </a:r>
          </a:p>
          <a:p>
            <a:pPr marL="457200" indent="-457200">
              <a:lnSpc>
                <a:spcPct val="80000"/>
              </a:lnSpc>
              <a:buFont typeface="Wingdings" charset="0"/>
              <a:buChar char=""/>
            </a:pPr>
            <a:r>
              <a:rPr lang="en-US" altLang="ja-JP" sz="2800" dirty="0" smtClean="0">
                <a:solidFill>
                  <a:srgbClr val="000000"/>
                </a:solidFill>
              </a:rPr>
              <a:t>Other </a:t>
            </a:r>
            <a:r>
              <a:rPr lang="en-US" altLang="ja-JP" sz="2800" dirty="0">
                <a:solidFill>
                  <a:srgbClr val="000000"/>
                </a:solidFill>
              </a:rPr>
              <a:t>industrial applications (auto-industry, chemical industry, mechanical industry, medical, etc.) with </a:t>
            </a:r>
            <a:r>
              <a:rPr lang="en-US" altLang="ja-JP" sz="2800" u="sng" dirty="0">
                <a:solidFill>
                  <a:srgbClr val="000000"/>
                </a:solidFill>
              </a:rPr>
              <a:t>large </a:t>
            </a:r>
            <a:r>
              <a:rPr lang="en-US" altLang="ja-JP" sz="2800" u="sng" dirty="0" err="1">
                <a:solidFill>
                  <a:srgbClr val="000000"/>
                </a:solidFill>
              </a:rPr>
              <a:t>fluence</a:t>
            </a:r>
            <a:r>
              <a:rPr lang="en-US" altLang="ja-JP" sz="2800" u="sng" dirty="0">
                <a:solidFill>
                  <a:srgbClr val="000000"/>
                </a:solidFill>
              </a:rPr>
              <a:t>  and high efficiency </a:t>
            </a:r>
            <a:r>
              <a:rPr lang="en-US" altLang="ja-JP" sz="2800" u="sng" dirty="0" smtClean="0">
                <a:solidFill>
                  <a:srgbClr val="DA0000"/>
                </a:solidFill>
              </a:rPr>
              <a:t>lasers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pPr marL="457200" indent="-457200">
              <a:lnSpc>
                <a:spcPct val="80000"/>
              </a:lnSpc>
              <a:buFont typeface="Wingdings" charset="0"/>
              <a:buChar char=""/>
            </a:pPr>
            <a:r>
              <a:rPr lang="en-US" altLang="ja-JP" sz="2800" dirty="0" smtClean="0">
                <a:solidFill>
                  <a:srgbClr val="000000"/>
                </a:solidFill>
              </a:rPr>
              <a:t>EHECR &lt;--&gt; terrestrial </a:t>
            </a:r>
            <a:r>
              <a:rPr lang="en-US" altLang="ja-JP" sz="2800" dirty="0" smtClean="0">
                <a:solidFill>
                  <a:srgbClr val="FF0000"/>
                </a:solidFill>
              </a:rPr>
              <a:t>laser</a:t>
            </a:r>
            <a:r>
              <a:rPr lang="en-US" altLang="ja-JP" sz="2800" dirty="0">
                <a:solidFill>
                  <a:srgbClr val="000000"/>
                </a:solidFill>
              </a:rPr>
              <a:t> </a:t>
            </a:r>
            <a:r>
              <a:rPr lang="en-US" altLang="ja-JP" sz="2800" dirty="0" smtClean="0">
                <a:solidFill>
                  <a:srgbClr val="000000"/>
                </a:solidFill>
              </a:rPr>
              <a:t>acceleration</a:t>
            </a:r>
          </a:p>
          <a:p>
            <a:pPr>
              <a:lnSpc>
                <a:spcPct val="80000"/>
              </a:lnSpc>
            </a:pPr>
            <a:endParaRPr lang="en-US" altLang="ja-JP" sz="2800" dirty="0">
              <a:solidFill>
                <a:srgbClr val="000000"/>
              </a:solidFill>
            </a:endParaRPr>
          </a:p>
        </p:txBody>
      </p:sp>
      <p:pic>
        <p:nvPicPr>
          <p:cNvPr id="4" name="Picture 3" descr="Screen shot 2011-09-03 at 14.10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7463"/>
            <a:ext cx="10874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Capture d’écran 2012-05-01 à 11.42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70" y="11043"/>
            <a:ext cx="1281130" cy="7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42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4899</TotalTime>
  <Words>340</Words>
  <Application>Microsoft Macintosh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Greeings from M. Spiro</dc:title>
  <dc:creator>Gérard Mourou</dc:creator>
  <cp:lastModifiedBy>IT Travel/Loaner</cp:lastModifiedBy>
  <cp:revision>250</cp:revision>
  <dcterms:created xsi:type="dcterms:W3CDTF">2012-11-10T14:20:22Z</dcterms:created>
  <dcterms:modified xsi:type="dcterms:W3CDTF">2013-09-02T06:28:38Z</dcterms:modified>
</cp:coreProperties>
</file>